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315" r:id="rId2"/>
    <p:sldId id="317" r:id="rId3"/>
    <p:sldId id="324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8" r:id="rId17"/>
    <p:sldId id="337" r:id="rId18"/>
    <p:sldId id="323" r:id="rId19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4660"/>
  </p:normalViewPr>
  <p:slideViewPr>
    <p:cSldViewPr>
      <p:cViewPr varScale="1">
        <p:scale>
          <a:sx n="80" d="100"/>
          <a:sy n="80" d="100"/>
        </p:scale>
        <p:origin x="763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C0066-F3A2-428A-B2C3-05C0C4B153BA}" type="datetimeFigureOut">
              <a:rPr lang="en-US" smtClean="0"/>
              <a:pPr/>
              <a:t>11/5/2022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AB1FA-318D-4080-AF11-4BD983FFF5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84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21920" y="0"/>
            <a:ext cx="11948160" cy="6857996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56339" y="120853"/>
            <a:ext cx="10879326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38202" y="1804416"/>
            <a:ext cx="105156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74654" y="6466738"/>
            <a:ext cx="22987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4422" y="5427342"/>
            <a:ext cx="12196420" cy="1518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2198" y="5901986"/>
            <a:ext cx="4571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lide Number Placeholder 2"/>
          <p:cNvSpPr txBox="1">
            <a:spLocks/>
          </p:cNvSpPr>
          <p:nvPr/>
        </p:nvSpPr>
        <p:spPr>
          <a:xfrm>
            <a:off x="8763001" y="65087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V="1">
            <a:off x="9506857" y="5939880"/>
            <a:ext cx="1291772" cy="1157606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</a:endParaRPr>
          </a:p>
        </p:txBody>
      </p:sp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CAD0D7B8-E462-453C-B296-CA0154FA54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788" y="3121721"/>
          <a:ext cx="3303056" cy="31480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169000" imgH="2169360" progId="">
                  <p:embed/>
                </p:oleObj>
              </mc:Choice>
              <mc:Fallback>
                <p:oleObj name="CorelDRAW" r:id="rId2" imgW="2169000" imgH="2169360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lum bright="76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88" y="3121721"/>
                        <a:ext cx="3303056" cy="314805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Rectangle 44"/>
          <p:cNvSpPr/>
          <p:nvPr/>
        </p:nvSpPr>
        <p:spPr>
          <a:xfrm>
            <a:off x="2124075" y="2025525"/>
            <a:ext cx="6829426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742"/>
                    </a14:imgEffect>
                    <a14:imgEffect>
                      <a14:saturation sat="2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6" y="24501"/>
            <a:ext cx="3859753" cy="1538254"/>
          </a:xfrm>
          <a:prstGeom prst="rect">
            <a:avLst/>
          </a:prstGeom>
        </p:spPr>
      </p:pic>
      <p:sp>
        <p:nvSpPr>
          <p:cNvPr id="43" name="Right Triangle 42"/>
          <p:cNvSpPr/>
          <p:nvPr/>
        </p:nvSpPr>
        <p:spPr>
          <a:xfrm rot="10800000" flipV="1">
            <a:off x="9829798" y="5334000"/>
            <a:ext cx="2366622" cy="1600201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7254442" y="6009417"/>
            <a:ext cx="492860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/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DISCOVER . </a:t>
            </a:r>
            <a:r>
              <a:rPr lang="en-US" sz="2000" b="1" dirty="0">
                <a:solidFill>
                  <a:srgbClr val="C00000"/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LEARN</a:t>
            </a:r>
            <a:r>
              <a:rPr 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sper" panose="02000506000000020004" pitchFamily="2" charset="0"/>
                <a:ea typeface="Karla" pitchFamily="2" charset="0"/>
                <a:cs typeface="Karla" pitchFamily="2" charset="0"/>
              </a:rPr>
              <a:t> . EMPOWER</a:t>
            </a:r>
            <a:endParaRPr lang="en-US" sz="1200" b="1" dirty="0">
              <a:solidFill>
                <a:prstClr val="black"/>
              </a:solidFill>
              <a:latin typeface="Casper" panose="02000506000000020004" pitchFamily="2" charset="0"/>
            </a:endParaRPr>
          </a:p>
          <a:p>
            <a:pPr eaLnBrk="1" hangingPunct="1"/>
            <a:endParaRPr lang="en-US" sz="1600" b="1" dirty="0">
              <a:latin typeface="Casper" panose="02000506000000020004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193281" y="6043646"/>
            <a:ext cx="4571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44567" y="6412210"/>
            <a:ext cx="3654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2011337" y="1219200"/>
            <a:ext cx="9063317" cy="2483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INSTITUTE : UIE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DEPARTMENT : APEX INSTITUTE OF TECHNOLOGY(CSE)</a:t>
            </a: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800" b="1" dirty="0">
              <a:latin typeface="Arial Black" panose="020B0A04020102020204" pitchFamily="34" charset="0"/>
              <a:ea typeface="Karla" pitchFamily="2" charset="0"/>
              <a:cs typeface="Karla" pitchFamily="2" charset="0"/>
            </a:endParaRPr>
          </a:p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latin typeface="Arial Black" panose="020B0A04020102020204" pitchFamily="34" charset="0"/>
                <a:ea typeface="Karla" pitchFamily="2" charset="0"/>
                <a:cs typeface="Karla" pitchFamily="2" charset="0"/>
              </a:rPr>
              <a:t>INDUSTRIAL SUMMER TRAINING</a:t>
            </a:r>
            <a:endParaRPr lang="en-US" sz="3200" b="1" dirty="0">
              <a:solidFill>
                <a:prstClr val="black">
                  <a:lumMod val="85000"/>
                  <a:lumOff val="1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mtClean="0"/>
              <a:pPr marL="38100">
                <a:lnSpc>
                  <a:spcPts val="1240"/>
                </a:lnSpc>
              </a:pPr>
              <a:t>1</a:t>
            </a:fld>
            <a:endParaRPr lang="en-US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3667429" y="3868376"/>
            <a:ext cx="5286072" cy="2233074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800" kern="0" dirty="0">
                <a:latin typeface="Times New Roman" pitchFamily="18" charset="0"/>
                <a:cs typeface="Times New Roman" pitchFamily="18" charset="0"/>
              </a:rPr>
              <a:t>Student Name: VEDANT </a:t>
            </a:r>
          </a:p>
          <a:p>
            <a:pPr algn="just"/>
            <a:r>
              <a:rPr lang="en-IN" sz="2800" kern="0" dirty="0">
                <a:latin typeface="Times New Roman" pitchFamily="18" charset="0"/>
                <a:cs typeface="Times New Roman" pitchFamily="18" charset="0"/>
              </a:rPr>
              <a:t>Student UID: 20BCS6624</a:t>
            </a:r>
          </a:p>
          <a:p>
            <a:pPr algn="just"/>
            <a:r>
              <a:rPr lang="en-IN" sz="2800" kern="0" dirty="0">
                <a:latin typeface="Times New Roman" pitchFamily="18" charset="0"/>
                <a:cs typeface="Times New Roman" pitchFamily="18" charset="0"/>
              </a:rPr>
              <a:t>Section: 20AIML 6</a:t>
            </a:r>
          </a:p>
          <a:p>
            <a:pPr algn="just"/>
            <a:r>
              <a:rPr lang="en-IN" sz="2800" kern="0" dirty="0" err="1">
                <a:latin typeface="Times New Roman" pitchFamily="18" charset="0"/>
                <a:cs typeface="Times New Roman" pitchFamily="18" charset="0"/>
              </a:rPr>
              <a:t>Group:B</a:t>
            </a:r>
            <a:endParaRPr lang="en-IN" sz="2800" kern="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800" kern="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800" kern="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800" kern="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128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5780E-387A-5DFF-8C12-0292452FE7B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10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E85B3A-D927-796F-E051-1A8792B17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01" y="152584"/>
            <a:ext cx="9864663" cy="639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33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025D2-2236-8F47-0A7C-74BF1F16C25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11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98A75-2FDF-7A82-05F6-E1B8147D7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369" y="152400"/>
            <a:ext cx="10647261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88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CA25F-2054-6D9D-44B2-8E2178DB84F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12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D25535-7F79-F13F-DF43-9ED64E0A0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1" y="142882"/>
            <a:ext cx="10312654" cy="625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97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C7D22-0F55-940F-1A5E-850720A2B9D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13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8600D-C48D-1673-09EB-2BD04C39E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28600"/>
            <a:ext cx="9596859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54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93E59-68DC-C4B8-5349-E320CEEEE00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14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406885-BEC1-325E-9CAE-F258A8AFC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78" y="465689"/>
            <a:ext cx="10588644" cy="592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10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6E119-AF6D-708D-F2F2-2878818FC22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15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3EB7-8BC2-0E23-B90B-80B49449B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37374"/>
            <a:ext cx="10134600" cy="601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12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6D83-9D3B-DB16-64DC-B596CA403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272502"/>
            <a:ext cx="10879326" cy="677108"/>
          </a:xfrm>
        </p:spPr>
        <p:txBody>
          <a:bodyPr/>
          <a:lstStyle/>
          <a:p>
            <a:r>
              <a:rPr lang="en-IN" dirty="0"/>
              <a:t>Learning Outcome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478F0-44C8-B466-6FB2-FD5587DD8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04416"/>
            <a:ext cx="10515600" cy="2316532"/>
          </a:xfrm>
        </p:spPr>
        <p:txBody>
          <a:bodyPr/>
          <a:lstStyle/>
          <a:p>
            <a:pPr marL="457200">
              <a:lnSpc>
                <a:spcPct val="115000"/>
              </a:lnSpc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After learning DEEP LEARNING from INTERNSHALA TRAININGS, I was able to understand how deep learning and different types of neural networks works. I was able to use transfer learning and the knowledge gained by this course into making a useful project based on DEEP LEARNING 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 have successfully made a project named FACE MASK DETECTION using the concepts of transfer learning and using VGG19.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Aft>
                <a:spcPts val="1000"/>
              </a:spcAft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Below a brief look into project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FE3F5-C3CB-FF74-F664-34C2231F45B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1456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5C56B-3C2B-907B-C2B7-3DD99CDF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218324"/>
            <a:ext cx="10879326" cy="677108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1F7B1-6BE4-1FDE-6E34-126D52577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04416"/>
            <a:ext cx="10515600" cy="830997"/>
          </a:xfrm>
        </p:spPr>
        <p:txBody>
          <a:bodyPr/>
          <a:lstStyle/>
          <a:p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 believe that I have shown conclusively that it is both possible and desirable to use deep learning concepts in making something useful for society in these hard pandemic times.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6A3066-2EA5-D758-63FE-69A7D2AEB2B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17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4509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4691380"/>
            <a:chOff x="0" y="0"/>
            <a:chExt cx="12192000" cy="469138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2192000" cy="4688205"/>
            </a:xfrm>
            <a:custGeom>
              <a:avLst/>
              <a:gdLst/>
              <a:ahLst/>
              <a:cxnLst/>
              <a:rect l="l" t="t" r="r" b="b"/>
              <a:pathLst>
                <a:path w="12192000" h="4688205">
                  <a:moveTo>
                    <a:pt x="12192000" y="0"/>
                  </a:moveTo>
                  <a:lnTo>
                    <a:pt x="0" y="0"/>
                  </a:lnTo>
                  <a:lnTo>
                    <a:pt x="0" y="4687824"/>
                  </a:lnTo>
                  <a:lnTo>
                    <a:pt x="12192000" y="4687824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385622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48216" y="0"/>
              <a:ext cx="1828800" cy="1828800"/>
            </a:xfrm>
            <a:custGeom>
              <a:avLst/>
              <a:gdLst/>
              <a:ahLst/>
              <a:cxnLst/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</a:path>
                <a:path w="1828800" h="1828800">
                  <a:moveTo>
                    <a:pt x="819911" y="0"/>
                  </a:moveTo>
                  <a:lnTo>
                    <a:pt x="1483867" y="663955"/>
                  </a:lnTo>
                </a:path>
              </a:pathLst>
            </a:custGeom>
            <a:ln w="6096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387095" y="5126735"/>
            <a:ext cx="1734820" cy="1734820"/>
            <a:chOff x="387095" y="5126735"/>
            <a:chExt cx="1734820" cy="1734820"/>
          </a:xfrm>
        </p:grpSpPr>
        <p:sp>
          <p:nvSpPr>
            <p:cNvPr id="6" name="object 6"/>
            <p:cNvSpPr/>
            <p:nvPr/>
          </p:nvSpPr>
          <p:spPr>
            <a:xfrm>
              <a:off x="734568" y="6294119"/>
              <a:ext cx="558800" cy="558800"/>
            </a:xfrm>
            <a:custGeom>
              <a:avLst/>
              <a:gdLst/>
              <a:ahLst/>
              <a:cxnLst/>
              <a:rect l="l" t="t" r="r" b="b"/>
              <a:pathLst>
                <a:path w="558800" h="558800">
                  <a:moveTo>
                    <a:pt x="0" y="0"/>
                  </a:moveTo>
                  <a:lnTo>
                    <a:pt x="558291" y="558344"/>
                  </a:lnTo>
                </a:path>
              </a:pathLst>
            </a:custGeom>
            <a:ln w="6096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90143" y="5129783"/>
              <a:ext cx="1728470" cy="1728470"/>
            </a:xfrm>
            <a:custGeom>
              <a:avLst/>
              <a:gdLst/>
              <a:ahLst/>
              <a:cxnLst/>
              <a:rect l="l" t="t" r="r" b="b"/>
              <a:pathLst>
                <a:path w="1728470" h="1728470">
                  <a:moveTo>
                    <a:pt x="0" y="0"/>
                  </a:moveTo>
                  <a:lnTo>
                    <a:pt x="1728343" y="1728310"/>
                  </a:lnTo>
                </a:path>
              </a:pathLst>
            </a:custGeom>
            <a:ln w="6095">
              <a:solidFill>
                <a:srgbClr val="EC7C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715002" y="2212619"/>
            <a:ext cx="4274820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0" spc="-5" dirty="0">
                <a:solidFill>
                  <a:srgbClr val="FFFFFF"/>
                </a:solidFill>
                <a:latin typeface="Franklin Gothic Medium Cond"/>
                <a:cs typeface="Franklin Gothic Medium Cond"/>
              </a:rPr>
              <a:t>THANK</a:t>
            </a:r>
            <a:r>
              <a:rPr sz="8000" spc="-75" dirty="0">
                <a:solidFill>
                  <a:srgbClr val="FFFFFF"/>
                </a:solidFill>
                <a:latin typeface="Franklin Gothic Medium Cond"/>
                <a:cs typeface="Franklin Gothic Medium Cond"/>
              </a:rPr>
              <a:t> </a:t>
            </a:r>
            <a:r>
              <a:rPr sz="8000" spc="-25" dirty="0">
                <a:solidFill>
                  <a:srgbClr val="FFFFFF"/>
                </a:solidFill>
                <a:latin typeface="Franklin Gothic Medium Cond"/>
                <a:cs typeface="Franklin Gothic Medium Cond"/>
              </a:rPr>
              <a:t>YOU</a:t>
            </a:r>
            <a:endParaRPr sz="8000">
              <a:latin typeface="Franklin Gothic Medium Cond"/>
              <a:cs typeface="Franklin Gothic Medium Cond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644139" y="1214627"/>
            <a:ext cx="2685415" cy="3228340"/>
          </a:xfrm>
          <a:custGeom>
            <a:avLst/>
            <a:gdLst/>
            <a:ahLst/>
            <a:cxnLst/>
            <a:rect l="l" t="t" r="r" b="b"/>
            <a:pathLst>
              <a:path w="2685415" h="3228340">
                <a:moveTo>
                  <a:pt x="2429256" y="2414524"/>
                </a:moveTo>
                <a:lnTo>
                  <a:pt x="1612138" y="3227832"/>
                </a:lnTo>
                <a:lnTo>
                  <a:pt x="0" y="1613916"/>
                </a:lnTo>
                <a:lnTo>
                  <a:pt x="1612138" y="0"/>
                </a:lnTo>
                <a:lnTo>
                  <a:pt x="2429256" y="818134"/>
                </a:lnTo>
              </a:path>
              <a:path w="2685415" h="3228340">
                <a:moveTo>
                  <a:pt x="2685288" y="2414524"/>
                </a:moveTo>
                <a:lnTo>
                  <a:pt x="1868170" y="3227832"/>
                </a:lnTo>
                <a:lnTo>
                  <a:pt x="256032" y="1613916"/>
                </a:lnTo>
                <a:lnTo>
                  <a:pt x="1868170" y="0"/>
                </a:lnTo>
                <a:lnTo>
                  <a:pt x="2685288" y="818134"/>
                </a:lnTo>
              </a:path>
            </a:pathLst>
          </a:custGeom>
          <a:ln w="396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37742" y="152401"/>
            <a:ext cx="411481" cy="16123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mtClean="0"/>
              <a:pPr marL="38100">
                <a:lnSpc>
                  <a:spcPts val="1240"/>
                </a:lnSpc>
              </a:pPr>
              <a:t>18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2" y="545808"/>
            <a:ext cx="9677401" cy="677108"/>
          </a:xfrm>
        </p:spPr>
        <p:txBody>
          <a:bodyPr/>
          <a:lstStyle/>
          <a:p>
            <a:r>
              <a:rPr lang="en-IN" dirty="0"/>
              <a:t>Overview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2" y="1524000"/>
            <a:ext cx="10515600" cy="4648581"/>
          </a:xfrm>
        </p:spPr>
        <p:txBody>
          <a:bodyPr>
            <a:normAutofit/>
          </a:bodyPr>
          <a:lstStyle/>
          <a:p>
            <a:pPr lvl="0" algn="just">
              <a:lnSpc>
                <a:spcPct val="100000"/>
              </a:lnSpc>
            </a:pPr>
            <a:endParaRPr lang="en-IN" sz="2800" dirty="0">
              <a:latin typeface="Times New Roman" pitchFamily="18" charset="0"/>
              <a:cs typeface="Times New Roman" pitchFamily="18" charset="0"/>
            </a:endParaRP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About the company </a:t>
            </a: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Why to choose  this company </a:t>
            </a: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About the project</a:t>
            </a: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Learning Outcome</a:t>
            </a: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Conclusion </a:t>
            </a:r>
          </a:p>
          <a:p>
            <a:pPr marL="514350" lvl="0" indent="-514350" algn="just">
              <a:lnSpc>
                <a:spcPct val="100000"/>
              </a:lnSpc>
            </a:pPr>
            <a:endParaRPr lang="en-IN" sz="2800" dirty="0">
              <a:latin typeface="Times New Roman" pitchFamily="18" charset="0"/>
              <a:cs typeface="Times New Roman" pitchFamily="18" charset="0"/>
            </a:endParaRP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endParaRPr lang="en-IN" sz="2800" dirty="0">
              <a:latin typeface="Times New Roman" pitchFamily="18" charset="0"/>
              <a:cs typeface="Times New Roman" pitchFamily="18" charset="0"/>
            </a:endParaRPr>
          </a:p>
          <a:p>
            <a:pPr marL="514350" lvl="0" indent="-514350" algn="just">
              <a:lnSpc>
                <a:spcPct val="100000"/>
              </a:lnSpc>
              <a:buAutoNum type="arabicPeriod"/>
            </a:pP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mtClean="0"/>
              <a:pPr marL="38100">
                <a:lnSpc>
                  <a:spcPts val="1240"/>
                </a:lnSpc>
              </a:pPr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4A3C8-737F-76E7-DE89-E89C8D266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503794"/>
            <a:ext cx="10879326" cy="677108"/>
          </a:xfrm>
        </p:spPr>
        <p:txBody>
          <a:bodyPr/>
          <a:lstStyle/>
          <a:p>
            <a:r>
              <a:rPr lang="en-IN" dirty="0"/>
              <a:t>About the Company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59951-4408-097C-47AD-653CAD6A5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04416"/>
            <a:ext cx="10515600" cy="409240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a technology company on a mission to equip students with relevant skills &amp; practical exposure to help them get the best possible start to their careers. Imagine a world full of freedom and possibilities. A world where you can discover your passion and turn it into your career. A world where you graduate fully assured, confident, and prepared to stake a claim on your place in the world.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latin typeface="Bahnschrift Light" panose="020B0502040204020203" pitchFamily="34" charset="0"/>
              </a:rPr>
              <a:t>Internshala</a:t>
            </a:r>
            <a:r>
              <a:rPr lang="en-US" sz="2000" dirty="0">
                <a:latin typeface="Bahnschrift Light" panose="020B0502040204020203" pitchFamily="34" charset="0"/>
              </a:rPr>
              <a:t> Student Partner (ISP) is India's largest campus ambassador program where college students get a chance to become the face of </a:t>
            </a:r>
            <a:r>
              <a:rPr lang="en-US" sz="2000" dirty="0" err="1">
                <a:latin typeface="Bahnschrift Light" panose="020B0502040204020203" pitchFamily="34" charset="0"/>
              </a:rPr>
              <a:t>Internshala</a:t>
            </a:r>
            <a:r>
              <a:rPr lang="en-US" sz="2000" dirty="0">
                <a:latin typeface="Bahnschrift Light" panose="020B0502040204020203" pitchFamily="34" charset="0"/>
              </a:rPr>
              <a:t>. This program helps students learn, earn &amp; grow at the same time while developing essential marketing and communication skills.</a:t>
            </a:r>
            <a:endParaRPr lang="en-IN" sz="2000" dirty="0">
              <a:latin typeface="Bahnschrift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B9C6A-FDF6-7B59-6C40-3C86A9A16D9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9089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AC26-CB83-FF9E-A243-2D1B746B2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0" y="130378"/>
            <a:ext cx="10879326" cy="677108"/>
          </a:xfrm>
        </p:spPr>
        <p:txBody>
          <a:bodyPr/>
          <a:lstStyle/>
          <a:p>
            <a:r>
              <a:rPr lang="en-IN" dirty="0"/>
              <a:t>About the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8C4B1-BD94-6C29-231B-9B7A2B8B192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4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C67939-5E94-0B71-264C-D139A11AE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838495"/>
            <a:ext cx="7843625" cy="588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2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BB6CA-D15A-73C0-13F1-B6ABE9C37E4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5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01044A-041F-AAAD-5C1F-D3CB9AE7D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441" y="0"/>
            <a:ext cx="91891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575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F2FF0-B9E4-E573-A806-BD89EFC9500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6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5C7CDC-074E-7B86-8C53-A9F60E96C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478" y="0"/>
            <a:ext cx="91190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069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B6A00-0C7D-5101-94E0-E09B67EC6F9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7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BF7AD-0FD8-903A-4654-D1DF164BA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529" y="0"/>
            <a:ext cx="9158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387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7D2C33-0F90-2FD8-733A-18D33222182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8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8ADB95-84DE-2F7C-8E71-FD431E61D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494" y="0"/>
            <a:ext cx="9169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17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A63BF-00C2-C973-8235-CF53EE50C03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IN" smtClean="0"/>
              <a:pPr marL="38100">
                <a:lnSpc>
                  <a:spcPts val="1240"/>
                </a:lnSpc>
              </a:pPr>
              <a:t>9</a:t>
            </a:fld>
            <a:endParaRPr lang="en-IN" dirty="0"/>
          </a:p>
        </p:txBody>
      </p:sp>
      <p:pic>
        <p:nvPicPr>
          <p:cNvPr id="2050" name="Picture 2" descr="Probing shallower: perceptual loss trained Phase Extraction Neural Network  (PLT-PhENN) for artifact-free reconstruction at low p">
            <a:extLst>
              <a:ext uri="{FF2B5EF4-FFF2-40B4-BE49-F238E27FC236}">
                <a16:creationId xmlns:a16="http://schemas.microsoft.com/office/drawing/2014/main" id="{101CF843-4BE1-BB3E-A10A-233DD98E5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609600"/>
            <a:ext cx="7716868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419288-B5AE-E958-0E91-7686D0181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2971800"/>
            <a:ext cx="5715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23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</TotalTime>
  <Words>304</Words>
  <Application>Microsoft Office PowerPoint</Application>
  <PresentationFormat>Widescreen</PresentationFormat>
  <Paragraphs>48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Black</vt:lpstr>
      <vt:lpstr>Bahnschrift Light</vt:lpstr>
      <vt:lpstr>Calibri</vt:lpstr>
      <vt:lpstr>Casper</vt:lpstr>
      <vt:lpstr>Franklin Gothic Medium Cond</vt:lpstr>
      <vt:lpstr>Times New Roman</vt:lpstr>
      <vt:lpstr>Office Theme</vt:lpstr>
      <vt:lpstr>CorelDRAW</vt:lpstr>
      <vt:lpstr>PowerPoint Presentation</vt:lpstr>
      <vt:lpstr>Overview </vt:lpstr>
      <vt:lpstr>About the Company</vt:lpstr>
      <vt:lpstr>About the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Learning Outcome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INSTITUTE APEX  DEPARTMENT CSE</dc:title>
  <dc:creator>DELL</dc:creator>
  <cp:lastModifiedBy>Vedant Soni</cp:lastModifiedBy>
  <cp:revision>150</cp:revision>
  <dcterms:created xsi:type="dcterms:W3CDTF">2020-06-14T04:04:23Z</dcterms:created>
  <dcterms:modified xsi:type="dcterms:W3CDTF">2022-11-05T07:22:51Z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2019-12-15T00:00:00Z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2020-06-14T00:00:00Z</vt:filetime>
  </property>
</Properties>
</file>